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88" r:id="rId2"/>
  </p:sldMasterIdLst>
  <p:notesMasterIdLst>
    <p:notesMasterId r:id="rId23"/>
  </p:notesMasterIdLst>
  <p:handoutMasterIdLst>
    <p:handoutMasterId r:id="rId24"/>
  </p:handoutMasterIdLst>
  <p:sldIdLst>
    <p:sldId id="265" r:id="rId3"/>
    <p:sldId id="283" r:id="rId4"/>
    <p:sldId id="284" r:id="rId5"/>
    <p:sldId id="285" r:id="rId6"/>
    <p:sldId id="286" r:id="rId7"/>
    <p:sldId id="302" r:id="rId8"/>
    <p:sldId id="303" r:id="rId9"/>
    <p:sldId id="288" r:id="rId10"/>
    <p:sldId id="290" r:id="rId11"/>
    <p:sldId id="291" r:id="rId12"/>
    <p:sldId id="292" r:id="rId13"/>
    <p:sldId id="293" r:id="rId14"/>
    <p:sldId id="304" r:id="rId15"/>
    <p:sldId id="298" r:id="rId16"/>
    <p:sldId id="301" r:id="rId17"/>
    <p:sldId id="300" r:id="rId18"/>
    <p:sldId id="295" r:id="rId19"/>
    <p:sldId id="305" r:id="rId20"/>
    <p:sldId id="306" r:id="rId21"/>
    <p:sldId id="307" r:id="rId22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2912EAC1-7E8C-401B-A66B-3B4E486022B7}">
          <p14:sldIdLst>
            <p14:sldId id="265"/>
            <p14:sldId id="283"/>
            <p14:sldId id="284"/>
            <p14:sldId id="285"/>
            <p14:sldId id="286"/>
            <p14:sldId id="287"/>
            <p14:sldId id="288"/>
            <p14:sldId id="290"/>
            <p14:sldId id="291"/>
            <p14:sldId id="292"/>
            <p14:sldId id="293"/>
            <p14:sldId id="298"/>
            <p14:sldId id="301"/>
          </p14:sldIdLst>
        </p14:section>
        <p14:section name="Раздел без заголовка" id="{EFDDF50C-AD5A-4B1F-98F3-724910AB5C93}">
          <p14:sldIdLst>
            <p14:sldId id="256"/>
            <p14:sldId id="299"/>
            <p14:sldId id="300"/>
            <p14:sldId id="29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39" autoAdjust="0"/>
    <p:restoredTop sz="94629" autoAdjust="0"/>
  </p:normalViewPr>
  <p:slideViewPr>
    <p:cSldViewPr showGuides="1">
      <p:cViewPr varScale="1">
        <p:scale>
          <a:sx n="90" d="100"/>
          <a:sy n="90" d="100"/>
        </p:scale>
        <p:origin x="-126" y="-138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8"/>
        <p:guide pos="6720"/>
        <p:guide pos="527"/>
        <p:guide pos="7151"/>
        <p:guide pos="4127"/>
        <p:guide pos="4415"/>
        <p:guide pos="26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27.06.2022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27.06.2022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892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315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750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750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191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478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218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848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218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21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21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58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87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72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92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920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795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23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0415" y="274647"/>
            <a:ext cx="365453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590" y="274647"/>
            <a:ext cx="1076468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2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4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28726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8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8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07164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8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71415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4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7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09354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4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1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1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7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7688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7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706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589" y="1600206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5341" y="1600206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7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5492" y="273059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447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441" y="635635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27.06.2022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9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5326" y="635635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22512" y="2564904"/>
            <a:ext cx="8001056" cy="12927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600" b="0" i="0" dirty="0" smtClean="0">
                <a:solidFill>
                  <a:srgbClr val="002060"/>
                </a:solidFill>
                <a:latin typeface="Cambria"/>
                <a:ea typeface="+mj-ea"/>
                <a:cs typeface="+mj-cs"/>
              </a:rPr>
              <a:t> </a:t>
            </a:r>
            <a:r>
              <a:rPr lang="ru-RU" sz="3200" b="0" i="0" dirty="0" smtClean="0">
                <a:solidFill>
                  <a:srgbClr val="002060"/>
                </a:solidFill>
                <a:latin typeface="Cambria"/>
                <a:ea typeface="+mj-ea"/>
                <a:cs typeface="+mj-cs"/>
              </a:rPr>
              <a:t>младшая группа (3 – 4 года),</a:t>
            </a:r>
            <a:r>
              <a:rPr lang="ru-RU" sz="3600" b="0" i="0" dirty="0" smtClean="0">
                <a:solidFill>
                  <a:srgbClr val="002060"/>
                </a:solidFill>
                <a:latin typeface="Cambria"/>
                <a:ea typeface="+mj-ea"/>
                <a:cs typeface="+mj-cs"/>
              </a:rPr>
              <a:t> </a:t>
            </a:r>
            <a:br>
              <a:rPr lang="ru-RU" sz="3600" b="0" i="0" dirty="0" smtClean="0">
                <a:solidFill>
                  <a:srgbClr val="002060"/>
                </a:solidFill>
                <a:latin typeface="Cambria"/>
                <a:ea typeface="+mj-ea"/>
                <a:cs typeface="+mj-cs"/>
              </a:rPr>
            </a:br>
            <a:r>
              <a:rPr lang="ru-RU" sz="3600" b="0" i="0" dirty="0" smtClean="0">
                <a:solidFill>
                  <a:srgbClr val="002060"/>
                </a:solidFill>
                <a:latin typeface="Cambria"/>
                <a:ea typeface="+mj-ea"/>
                <a:cs typeface="+mj-cs"/>
              </a:rPr>
              <a:t>тема : </a:t>
            </a:r>
            <a:r>
              <a:rPr lang="ru-RU" sz="3600" b="0" i="0" dirty="0" smtClean="0">
                <a:solidFill>
                  <a:srgbClr val="002060"/>
                </a:solidFill>
                <a:latin typeface="Cambria"/>
                <a:ea typeface="+mj-ea"/>
                <a:cs typeface="+mj-cs"/>
              </a:rPr>
              <a:t>«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 любимый детский сад»</a:t>
            </a:r>
            <a:r>
              <a:rPr lang="ru-RU" sz="3600" dirty="0">
                <a:solidFill>
                  <a:srgbClr val="002060"/>
                </a:solidFill>
                <a:latin typeface="Cambria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Cambria"/>
              </a:rPr>
            </a:br>
            <a:endParaRPr lang="ru-RU" sz="3600" b="0" i="0" dirty="0">
              <a:solidFill>
                <a:srgbClr val="002060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462566" y="4869160"/>
            <a:ext cx="4343401" cy="1440160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 smtClean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>
              <a:solidFill>
                <a:srgbClr val="FFFF00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err="1" smtClean="0">
                <a:solidFill>
                  <a:srgbClr val="FFFF00"/>
                </a:solidFill>
              </a:rPr>
              <a:t>Штангеева</a:t>
            </a:r>
            <a:r>
              <a:rPr lang="ru-RU" sz="2100" b="1" dirty="0" smtClean="0">
                <a:solidFill>
                  <a:srgbClr val="FFFF00"/>
                </a:solidFill>
              </a:rPr>
              <a:t> Елена Павловна,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rgbClr val="FFFF00"/>
                </a:solidFill>
              </a:rPr>
              <a:t> воспитатель МКОУ Кантемировская ООШ,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rgbClr val="FFFF00"/>
                </a:solidFill>
              </a:rPr>
              <a:t> р.п. Кантемировка, Кантемировского района</a:t>
            </a:r>
            <a:endParaRPr lang="ru-RU" sz="2100" b="0" i="0" baseline="0" dirty="0">
              <a:solidFill>
                <a:srgbClr val="FFFF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2400" b="1" i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  <a:ea typeface="+mn-ea"/>
                <a:cs typeface="+mn-cs"/>
              </a:rPr>
              <a:t>2021 – 2022</a:t>
            </a:r>
          </a:p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2400" b="1" i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  <a:ea typeface="+mn-ea"/>
                <a:cs typeface="+mn-cs"/>
              </a:rPr>
              <a:t> учебный год</a:t>
            </a:r>
            <a:endParaRPr lang="ru-RU" sz="2400" b="1" i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9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870" b="6870"/>
          <a:stretch>
            <a:fillRect/>
          </a:stretch>
        </p:blipFill>
        <p:spPr>
          <a:xfrm>
            <a:off x="1481139" y="509588"/>
            <a:ext cx="3978274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3854" y="6021288"/>
            <a:ext cx="5040560" cy="83671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Атрибуты для сюжетно – ролевой игры «Супермаркет»</a:t>
            </a:r>
            <a:b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0951" y="6147727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Атрибуты для сюжетно- ролевой игры «Больница»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16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9179" b="9179"/>
          <a:stretch>
            <a:fillRect/>
          </a:stretch>
        </p:blipFill>
        <p:spPr>
          <a:xfrm>
            <a:off x="7031039" y="477838"/>
            <a:ext cx="3976687" cy="5638800"/>
          </a:xfr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934175" y="44061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11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5722" r="5722"/>
          <a:stretch>
            <a:fillRect/>
          </a:stretch>
        </p:blipFill>
        <p:spPr>
          <a:xfrm>
            <a:off x="261939" y="404813"/>
            <a:ext cx="5472112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4615" y="5933020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Атрибуты для сюжетно – ролевой игры «Парикмахерская»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09660" y="6148392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Атрибуты для сюжетно – ролевой игры «Автопарковка»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18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2157" b="2157"/>
          <a:stretch>
            <a:fillRect/>
          </a:stretch>
        </p:blipFill>
        <p:spPr>
          <a:xfrm>
            <a:off x="6238875" y="390525"/>
            <a:ext cx="5472113" cy="5638800"/>
          </a:xfr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934175" y="44061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71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5" y="44061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166421" y="5733260"/>
            <a:ext cx="1728192" cy="9725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музыкальной</a:t>
            </a:r>
          </a:p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деятельности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37385" y="6021291"/>
            <a:ext cx="5040560" cy="6845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ПДД и безопасности</a:t>
            </a: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P104003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8456" b="8456"/>
          <a:stretch>
            <a:fillRect/>
          </a:stretch>
        </p:blipFill>
        <p:spPr>
          <a:xfrm>
            <a:off x="333774" y="609600"/>
            <a:ext cx="5701268" cy="4891102"/>
          </a:xfrm>
        </p:spPr>
      </p:pic>
      <p:pic>
        <p:nvPicPr>
          <p:cNvPr id="16" name="Рисунок 15" descr="20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17216" b="17216"/>
          <a:stretch>
            <a:fillRect/>
          </a:stretch>
        </p:blipFill>
        <p:spPr>
          <a:xfrm>
            <a:off x="6153787" y="609600"/>
            <a:ext cx="5655667" cy="4962540"/>
          </a:xfrm>
        </p:spPr>
      </p:pic>
    </p:spTree>
    <p:extLst>
      <p:ext uri="{BB962C8B-B14F-4D97-AF65-F5344CB8AC3E}">
        <p14:creationId xmlns:p14="http://schemas.microsoft.com/office/powerpoint/2010/main" xmlns="" val="104246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5" y="44061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142086" y="6237316"/>
            <a:ext cx="5976663" cy="4684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театрализованной деятельности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2494013" y="6021291"/>
            <a:ext cx="6768752" cy="6845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 descr="2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5134" b="5134"/>
          <a:stretch>
            <a:fillRect/>
          </a:stretch>
        </p:blipFill>
        <p:spPr>
          <a:xfrm>
            <a:off x="333772" y="476254"/>
            <a:ext cx="6192688" cy="5400675"/>
          </a:xfrm>
        </p:spPr>
      </p:pic>
      <p:pic>
        <p:nvPicPr>
          <p:cNvPr id="18" name="Рисунок 17" descr="22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6694177" y="1029035"/>
            <a:ext cx="5315494" cy="4354786"/>
          </a:xfrm>
        </p:spPr>
      </p:pic>
    </p:spTree>
    <p:extLst>
      <p:ext uri="{BB962C8B-B14F-4D97-AF65-F5344CB8AC3E}">
        <p14:creationId xmlns:p14="http://schemas.microsoft.com/office/powerpoint/2010/main" xmlns="" val="104246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4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1772" r="1772"/>
          <a:stretch>
            <a:fillRect/>
          </a:stretch>
        </p:blipFill>
        <p:spPr>
          <a:xfrm>
            <a:off x="4208465" y="415925"/>
            <a:ext cx="3976687" cy="5638800"/>
          </a:xfrm>
        </p:spPr>
      </p:pic>
      <p:pic>
        <p:nvPicPr>
          <p:cNvPr id="10" name="Рисунок 9" descr="25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4244" b="4244"/>
          <a:stretch>
            <a:fillRect/>
          </a:stretch>
        </p:blipFill>
        <p:spPr>
          <a:xfrm>
            <a:off x="307934" y="415925"/>
            <a:ext cx="3783054" cy="5638800"/>
          </a:xfrm>
        </p:spPr>
      </p:pic>
      <p:pic>
        <p:nvPicPr>
          <p:cNvPr id="14" name="Рисунок 13" descr="26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t="2166" b="2166"/>
          <a:stretch>
            <a:fillRect/>
          </a:stretch>
        </p:blipFill>
        <p:spPr>
          <a:xfrm>
            <a:off x="8304213" y="415925"/>
            <a:ext cx="3505239" cy="5653088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5" y="44061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344500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 уединения</a:t>
            </a:r>
            <a:b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6097506"/>
            <a:ext cx="4095360" cy="70226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творчества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95181" y="6156254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Литературный центр постоянно обновляется. 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87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0" y="6031262"/>
            <a:ext cx="596743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Среда для диалога с родителями</a:t>
            </a:r>
          </a:p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</a:t>
            </a:r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5806379" y="5969126"/>
            <a:ext cx="6386222" cy="888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Среда </a:t>
            </a:r>
            <a:r>
              <a:rPr lang="ru-RU" sz="1800" dirty="0">
                <a:solidFill>
                  <a:schemeClr val="tx1"/>
                </a:solidFill>
              </a:rPr>
              <a:t>для диалога с родителями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</a:t>
            </a:r>
            <a:endParaRPr lang="ru-RU" sz="2200" dirty="0">
              <a:solidFill>
                <a:srgbClr val="FF9933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4746" y="5867306"/>
            <a:ext cx="4164899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FF9933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FF9933"/>
                </a:solidFill>
              </a:rPr>
              <a:t> </a:t>
            </a:r>
            <a:r>
              <a:rPr lang="ru-RU" sz="2000" dirty="0" smtClean="0">
                <a:solidFill>
                  <a:srgbClr val="FF9933"/>
                </a:solidFill>
              </a:rPr>
              <a:t> </a:t>
            </a:r>
            <a:endParaRPr lang="ru-RU" sz="20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6" y="44061"/>
            <a:ext cx="5832647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</a:rPr>
              <a:t>4</a:t>
            </a:r>
            <a:r>
              <a:rPr lang="ru-RU" sz="1800" b="1" dirty="0" smtClean="0">
                <a:solidFill>
                  <a:srgbClr val="FFFF00"/>
                </a:solidFill>
              </a:rPr>
              <a:t>.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rgbClr val="FFFF00"/>
              </a:solidFill>
            </a:endParaRPr>
          </a:p>
        </p:txBody>
      </p:sp>
      <p:pic>
        <p:nvPicPr>
          <p:cNvPr id="13" name="Рисунок 12" descr="P104005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3851" r="13851"/>
          <a:stretch>
            <a:fillRect/>
          </a:stretch>
        </p:blipFill>
        <p:spPr>
          <a:xfrm>
            <a:off x="333375" y="404813"/>
            <a:ext cx="5435600" cy="5638800"/>
          </a:xfrm>
        </p:spPr>
      </p:pic>
      <p:pic>
        <p:nvPicPr>
          <p:cNvPr id="11" name="Рисунок 10" descr="P1040074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5953" r="5953"/>
          <a:stretch>
            <a:fillRect/>
          </a:stretch>
        </p:blipFill>
        <p:spPr>
          <a:xfrm>
            <a:off x="5949950" y="476250"/>
            <a:ext cx="5832475" cy="5545038"/>
          </a:xfrm>
        </p:spPr>
      </p:pic>
    </p:spTree>
    <p:extLst>
      <p:ext uri="{BB962C8B-B14F-4D97-AF65-F5344CB8AC3E}">
        <p14:creationId xmlns:p14="http://schemas.microsoft.com/office/powerpoint/2010/main" xmlns="" val="221321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-344500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1886" y="6381330"/>
            <a:ext cx="4968552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 smtClean="0"/>
              <a:t>Информационный стенд для родителей</a:t>
            </a:r>
            <a:endParaRPr lang="ru-RU" dirty="0"/>
          </a:p>
        </p:txBody>
      </p:sp>
      <p:pic>
        <p:nvPicPr>
          <p:cNvPr id="25" name="Рисунок 24" descr="P104006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674" b="6674"/>
          <a:stretch>
            <a:fillRect/>
          </a:stretch>
        </p:blipFill>
        <p:spPr>
          <a:xfrm>
            <a:off x="879438" y="1268760"/>
            <a:ext cx="6007062" cy="4835624"/>
          </a:xfrm>
        </p:spPr>
      </p:pic>
      <p:pic>
        <p:nvPicPr>
          <p:cNvPr id="21" name="Рисунок 20" descr="P1040068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5623" r="5623"/>
          <a:stretch>
            <a:fillRect/>
          </a:stretch>
        </p:blipFill>
        <p:spPr>
          <a:xfrm>
            <a:off x="6958509" y="548680"/>
            <a:ext cx="4779505" cy="2924944"/>
          </a:xfrm>
        </p:spPr>
      </p:pic>
      <p:sp>
        <p:nvSpPr>
          <p:cNvPr id="26" name="Прямоугольник 25"/>
          <p:cNvSpPr/>
          <p:nvPr/>
        </p:nvSpPr>
        <p:spPr>
          <a:xfrm>
            <a:off x="7030517" y="3645026"/>
            <a:ext cx="4896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Информация – анонс о планируемой деятельности группы для возможности участия в ней родителей.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3852" y="476673"/>
            <a:ext cx="4752527" cy="60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dirty="0" smtClean="0">
                <a:solidFill>
                  <a:srgbClr val="FFFF00"/>
                </a:solidFill>
              </a:rPr>
              <a:t>Информационный блок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53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104006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030" b="4030"/>
          <a:stretch>
            <a:fillRect/>
          </a:stretch>
        </p:blipFill>
        <p:spPr>
          <a:xfrm>
            <a:off x="6166421" y="357166"/>
            <a:ext cx="5328592" cy="314384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2248" y="0"/>
            <a:ext cx="5184576" cy="90872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Консультационный блок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1" y="1052736"/>
            <a:ext cx="3124200" cy="23762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Стенды «Будь здоров», «Меню».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Папки – передвижки с консультациями в помощь родителям.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P1040061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4030" b="4030"/>
          <a:stretch>
            <a:fillRect/>
          </a:stretch>
        </p:blipFill>
        <p:spPr>
          <a:xfrm>
            <a:off x="1557909" y="3573016"/>
            <a:ext cx="5273784" cy="2999256"/>
          </a:xfrm>
        </p:spPr>
      </p:pic>
    </p:spTree>
    <p:extLst>
      <p:ext uri="{BB962C8B-B14F-4D97-AF65-F5344CB8AC3E}">
        <p14:creationId xmlns:p14="http://schemas.microsoft.com/office/powerpoint/2010/main" xmlns="" val="268953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-344500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7991" y="6525344"/>
            <a:ext cx="184731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37354" y="6237313"/>
            <a:ext cx="314327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 smtClean="0"/>
              <a:t>Стенд  «Советы психолога»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7789" y="548683"/>
            <a:ext cx="4824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Консультационный блок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22" name="Рисунок 21" descr="P104006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8926" r="8926"/>
          <a:stretch>
            <a:fillRect/>
          </a:stretch>
        </p:blipFill>
        <p:spPr>
          <a:xfrm>
            <a:off x="6523040" y="571480"/>
            <a:ext cx="3977640" cy="5638800"/>
          </a:xfrm>
        </p:spPr>
      </p:pic>
      <p:pic>
        <p:nvPicPr>
          <p:cNvPr id="2050" name="Picture 2" descr="C:\Users\Елена\Desktop\P1040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10" y="1214422"/>
            <a:ext cx="5256584" cy="40492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81846" y="5661248"/>
            <a:ext cx="316835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ru-RU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405781" y="5301211"/>
            <a:ext cx="4680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Возможность осуществления обратной связи «Родительская почта»</a:t>
            </a:r>
          </a:p>
        </p:txBody>
      </p:sp>
    </p:spTree>
    <p:extLst>
      <p:ext uri="{BB962C8B-B14F-4D97-AF65-F5344CB8AC3E}">
        <p14:creationId xmlns:p14="http://schemas.microsoft.com/office/powerpoint/2010/main" xmlns="" val="387253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-344500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P104006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5530" r="15530"/>
          <a:stretch>
            <a:fillRect/>
          </a:stretch>
        </p:blipFill>
        <p:spPr>
          <a:xfrm>
            <a:off x="189757" y="692697"/>
            <a:ext cx="5183189" cy="5472608"/>
          </a:xfrm>
        </p:spPr>
      </p:pic>
      <p:pic>
        <p:nvPicPr>
          <p:cNvPr id="7" name="Рисунок 6" descr="P1040067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4318" r="24318"/>
          <a:stretch>
            <a:fillRect/>
          </a:stretch>
        </p:blipFill>
        <p:spPr>
          <a:xfrm>
            <a:off x="6094413" y="714356"/>
            <a:ext cx="3977640" cy="5429288"/>
          </a:xfrm>
        </p:spPr>
      </p:pic>
      <p:sp>
        <p:nvSpPr>
          <p:cNvPr id="8" name="TextBox 7"/>
          <p:cNvSpPr txBox="1"/>
          <p:nvPr/>
        </p:nvSpPr>
        <p:spPr>
          <a:xfrm>
            <a:off x="2277991" y="6525344"/>
            <a:ext cx="184731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485901" y="6237314"/>
            <a:ext cx="275729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 smtClean="0"/>
              <a:t>Выставка детских работ.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34375" y="6165309"/>
            <a:ext cx="645445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 smtClean="0"/>
              <a:t>Пространство для трансляции совместных активностей родителей и воспитанников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4134" y="2"/>
            <a:ext cx="3915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Практический блок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53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IMG061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678" r="1122" b="11458"/>
          <a:stretch>
            <a:fillRect/>
          </a:stretch>
        </p:blipFill>
        <p:spPr>
          <a:xfrm>
            <a:off x="307933" y="214290"/>
            <a:ext cx="4000529" cy="27146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6" y="6237288"/>
            <a:ext cx="3961449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1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4030" b="4030"/>
          <a:stretch>
            <a:fillRect/>
          </a:stretch>
        </p:blipFill>
        <p:spPr>
          <a:xfrm>
            <a:off x="450809" y="3500442"/>
            <a:ext cx="3888432" cy="2691581"/>
          </a:xfrm>
        </p:spPr>
      </p:pic>
      <p:pic>
        <p:nvPicPr>
          <p:cNvPr id="13" name="Рисунок 12" descr="CIMG0615.JPG"/>
          <p:cNvPicPr>
            <a:picLocks noGrp="1" noChangeAspect="1"/>
          </p:cNvPicPr>
          <p:nvPr>
            <p:ph type="pic" idx="11"/>
          </p:nvPr>
        </p:nvPicPr>
        <p:blipFill>
          <a:blip r:embed="rId5" cstate="print"/>
          <a:srcRect l="1659" r="1851" b="10242"/>
          <a:stretch>
            <a:fillRect/>
          </a:stretch>
        </p:blipFill>
        <p:spPr>
          <a:xfrm>
            <a:off x="4624389" y="3467100"/>
            <a:ext cx="3970354" cy="2747982"/>
          </a:xfrm>
        </p:spPr>
      </p:pic>
      <p:pic>
        <p:nvPicPr>
          <p:cNvPr id="12" name="Рисунок 11" descr="4.JPG"/>
          <p:cNvPicPr>
            <a:picLocks noGrp="1" noChangeAspect="1"/>
          </p:cNvPicPr>
          <p:nvPr>
            <p:ph type="pic" idx="12"/>
          </p:nvPr>
        </p:nvPicPr>
        <p:blipFill>
          <a:blip r:embed="rId6" cstate="print"/>
          <a:srcRect t="4030" b="4030"/>
          <a:stretch>
            <a:fillRect/>
          </a:stretch>
        </p:blipFill>
        <p:spPr>
          <a:xfrm>
            <a:off x="4511676" y="238125"/>
            <a:ext cx="3978274" cy="2743200"/>
          </a:xfrm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1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14243" y="1700808"/>
            <a:ext cx="312420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ранний возраст,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младший,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редний, старший, подготовительный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нужное подчеркнуть)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с четырех точек по периметру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08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-344500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7991" y="6525344"/>
            <a:ext cx="184731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485900" y="620688"/>
            <a:ext cx="957706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81844" y="332660"/>
            <a:ext cx="10297144" cy="4266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развивающей среды в ДОУ с учетом ФГОС строится таким образом, чтобы дать возможность наиболее эффективно развивать индивидуальность каждого ребёнка с учётом его склонностей, интересов, уровня активности.</a:t>
            </a: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Создавая развивающую предметно - пространственную среду любой возрастной группы в ДОУ, необходимо учитывать психологические основы конструктивного взаимодействия участников воспитательно-образовательного процесса, дизайн и эргономику современной среды дошкольного учреждения , а также психологические особенности возрастной группы, на которую нацелена данная среда.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Развивающая предметно – пространственная среда во второй младшей группе обеспечивает возможность общения и совместной деятельности детей, взрослых, содержательно насыщена, трансформируема,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полифункциональна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вариативна, доступна и безопасна, созданы условия безопасной РППС, обеспечивающие высокий уровень развития дошкольников в соответствии с возрастными и индивидуальными особенностями.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53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104006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908" b="908"/>
          <a:stretch>
            <a:fillRect/>
          </a:stretch>
        </p:blipFill>
        <p:spPr>
          <a:xfrm>
            <a:off x="549796" y="476672"/>
            <a:ext cx="3977640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0356" y="1124744"/>
            <a:ext cx="6408712" cy="118566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1. Рабочий </a:t>
            </a:r>
            <a:r>
              <a:rPr lang="ru-RU" sz="2400" dirty="0" smtClean="0">
                <a:solidFill>
                  <a:srgbClr val="FFFF00"/>
                </a:solidFill>
              </a:rPr>
              <a:t>сектор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26460" y="3068960"/>
            <a:ext cx="4969255" cy="18288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Данное пространство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обеспечивает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познавательную,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исследовательскую,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творческую активность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967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31153" y="6187064"/>
            <a:ext cx="3550920" cy="536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Центр математических развивающих игр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5758252"/>
            <a:ext cx="3550920" cy="1093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 сенсорного развития</a:t>
            </a:r>
          </a:p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речевого развития</a:t>
            </a:r>
          </a:p>
          <a:p>
            <a:pPr algn="ctr"/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7" y="44061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9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5497" r="5497"/>
          <a:stretch>
            <a:fillRect/>
          </a:stretch>
        </p:blipFill>
        <p:spPr>
          <a:xfrm>
            <a:off x="4133852" y="473075"/>
            <a:ext cx="3976688" cy="5638800"/>
          </a:xfrm>
        </p:spPr>
      </p:pic>
      <p:pic>
        <p:nvPicPr>
          <p:cNvPr id="12" name="Рисунок 11" descr="8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23543" r="23543"/>
          <a:stretch>
            <a:fillRect/>
          </a:stretch>
        </p:blipFill>
        <p:spPr>
          <a:xfrm>
            <a:off x="379371" y="473075"/>
            <a:ext cx="3654467" cy="5638800"/>
          </a:xfrm>
        </p:spPr>
      </p:pic>
      <p:pic>
        <p:nvPicPr>
          <p:cNvPr id="19" name="Рисунок 18" descr="P1040073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2965" r="2965"/>
          <a:stretch>
            <a:fillRect/>
          </a:stretch>
        </p:blipFill>
        <p:spPr>
          <a:xfrm>
            <a:off x="8211187" y="476672"/>
            <a:ext cx="3669703" cy="5638800"/>
          </a:xfrm>
        </p:spPr>
      </p:pic>
    </p:spTree>
    <p:extLst>
      <p:ext uri="{BB962C8B-B14F-4D97-AF65-F5344CB8AC3E}">
        <p14:creationId xmlns:p14="http://schemas.microsoft.com/office/powerpoint/2010/main" xmlns="" val="369464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2710039" y="6031262"/>
            <a:ext cx="5832647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3862165" y="5995689"/>
            <a:ext cx="4713014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 экологического воспитания совместно с центром экспериментирования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7" y="44061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1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749" b="749"/>
          <a:stretch>
            <a:fillRect/>
          </a:stretch>
        </p:blipFill>
        <p:spPr>
          <a:xfrm>
            <a:off x="1990725" y="609600"/>
            <a:ext cx="7632700" cy="5555704"/>
          </a:xfrm>
        </p:spPr>
      </p:pic>
    </p:spTree>
    <p:extLst>
      <p:ext uri="{BB962C8B-B14F-4D97-AF65-F5344CB8AC3E}">
        <p14:creationId xmlns:p14="http://schemas.microsoft.com/office/powerpoint/2010/main" xmlns="" val="74733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233" r="2233"/>
          <a:stretch>
            <a:fillRect/>
          </a:stretch>
        </p:blipFill>
        <p:spPr>
          <a:xfrm>
            <a:off x="765175" y="476250"/>
            <a:ext cx="4752975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1846" y="6021293"/>
            <a:ext cx="3744415" cy="576063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патриотического воспитания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8548" y="6189044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конструирования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 descr="12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10972" b="10972"/>
          <a:stretch>
            <a:fillRect/>
          </a:stretch>
        </p:blipFill>
        <p:spPr>
          <a:xfrm>
            <a:off x="6310436" y="476672"/>
            <a:ext cx="4697720" cy="5760640"/>
          </a:xfr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3502127" y="44061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46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P104007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5469" r="5469"/>
          <a:stretch>
            <a:fillRect/>
          </a:stretch>
        </p:blipFill>
        <p:spPr>
          <a:xfrm>
            <a:off x="190501" y="692150"/>
            <a:ext cx="6696074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3775" y="6189043"/>
            <a:ext cx="4392486" cy="612441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1.6. Рабочий сектор 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литература педагога)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8548" y="6237316"/>
            <a:ext cx="3124200" cy="56416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1.7. Рабочий сектор </a:t>
            </a:r>
            <a:endParaRPr lang="ru-RU" sz="1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(ИКТ для педагога)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P1040077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3026" b="3026"/>
          <a:stretch>
            <a:fillRect/>
          </a:stretch>
        </p:blipFill>
        <p:spPr>
          <a:xfrm>
            <a:off x="7076307" y="836712"/>
            <a:ext cx="5112520" cy="5472608"/>
          </a:xfr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621804" y="332659"/>
            <a:ext cx="11305256" cy="5040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AutoNum type="arabicPeriod"/>
            </a:pP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</a:t>
            </a:r>
          </a:p>
          <a:p>
            <a:pPr marL="342900" indent="-342900"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стол воспитателя с методической литературой вынесен за пределы групповой, в спальную комнату.</a:t>
            </a:r>
          </a:p>
          <a:p>
            <a:pPr marL="342900" indent="-342900" algn="ctr"/>
            <a:endParaRPr lang="ru-RU" sz="1800" b="1" dirty="0">
              <a:solidFill>
                <a:srgbClr val="BA101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46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353" b="6353"/>
          <a:stretch>
            <a:fillRect/>
          </a:stretch>
        </p:blipFill>
        <p:spPr>
          <a:xfrm>
            <a:off x="522248" y="332656"/>
            <a:ext cx="5788188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3775" y="6094420"/>
            <a:ext cx="5400600" cy="43092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Центр физической активности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19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tretch>
            <a:fillRect/>
          </a:stretch>
        </p:blipFill>
        <p:spPr>
          <a:xfrm>
            <a:off x="6454454" y="332656"/>
            <a:ext cx="5426438" cy="5616624"/>
          </a:xfr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3502127" y="44061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0438" y="6021291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Игровой центр (атрибуты для сюжетно – ролевых игр «Дом», «Кухня»)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67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5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04555" y="5908560"/>
            <a:ext cx="5099785" cy="76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422005" y="6021288"/>
            <a:ext cx="7056783" cy="4968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Атрибуты для сюжетно – ролевой игры «Дочки – матери»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Рисунок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584" b="1584"/>
          <a:stretch>
            <a:fillRect/>
          </a:stretch>
        </p:blipFill>
        <p:spPr>
          <a:xfrm>
            <a:off x="236498" y="609600"/>
            <a:ext cx="5798544" cy="5051648"/>
          </a:xfrm>
        </p:spPr>
      </p:pic>
      <p:pic>
        <p:nvPicPr>
          <p:cNvPr id="9" name="Рисунок 8" descr="15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6684" b="6684"/>
          <a:stretch>
            <a:fillRect/>
          </a:stretch>
        </p:blipFill>
        <p:spPr>
          <a:xfrm>
            <a:off x="6153153" y="609600"/>
            <a:ext cx="5656301" cy="4979988"/>
          </a:xfrm>
        </p:spPr>
      </p:pic>
    </p:spTree>
    <p:extLst>
      <p:ext uri="{BB962C8B-B14F-4D97-AF65-F5344CB8AC3E}">
        <p14:creationId xmlns:p14="http://schemas.microsoft.com/office/powerpoint/2010/main" xmlns="" val="380177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511</Words>
  <Application>Microsoft Office PowerPoint</Application>
  <PresentationFormat>Произвольный</PresentationFormat>
  <Paragraphs>110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младшая группа (3 – 4 года),  тема : «Мой любимый детский сад» </vt:lpstr>
      <vt:lpstr>Вход в группу, нижняя левая точка</vt:lpstr>
      <vt:lpstr>1. Рабочий сектор</vt:lpstr>
      <vt:lpstr>Слайд 4</vt:lpstr>
      <vt:lpstr>Слайд 5</vt:lpstr>
      <vt:lpstr>Центр патриотического воспитания</vt:lpstr>
      <vt:lpstr>1.6. Рабочий сектор  (методическая литература педагога)</vt:lpstr>
      <vt:lpstr>  Центр физической активности</vt:lpstr>
      <vt:lpstr>Слайд 9</vt:lpstr>
      <vt:lpstr> Атрибуты для сюжетно – ролевой игры «Супермаркет»  </vt:lpstr>
      <vt:lpstr>Атрибуты для сюжетно – ролевой игры «Парикмахерская»</vt:lpstr>
      <vt:lpstr>Слайд 12</vt:lpstr>
      <vt:lpstr>Слайд 13</vt:lpstr>
      <vt:lpstr>Слайд 14</vt:lpstr>
      <vt:lpstr>Слайд 15</vt:lpstr>
      <vt:lpstr>Слайд 16</vt:lpstr>
      <vt:lpstr>Консультационный блок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2018-04-22T15:15:56Z</dcterms:created>
  <dcterms:modified xsi:type="dcterms:W3CDTF">2022-06-27T15:39:13Z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